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svg"/><Relationship Id="rId12" Type="http://schemas.openxmlformats.org/officeDocument/2006/relationships/slideLayout" Target="../slideLayouts/slideLayout4.xml"/><Relationship Id="rId1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3,900 purchases to drive strategic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995839"/>
            <a:ext cx="2233732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1125022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067633"/>
            <a:ext cx="165937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RECOMMENDATIONS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5413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Next Steps</a:t>
            </a:r>
            <a:endParaRPr lang="en-US" sz="4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04373"/>
            <a:ext cx="6477476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7039" y="38011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77039" y="4296727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04373"/>
            <a:ext cx="6477476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54516" y="38011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54516" y="4296727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919067"/>
            <a:ext cx="6477476" cy="9575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039" y="6115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039" y="6611422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high-revenue segments</a:t>
            </a:r>
            <a:endParaRPr lang="en-US" sz="1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19067"/>
            <a:ext cx="6477476" cy="95750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54516" y="6115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554516" y="6611422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items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4124" y="2075378"/>
            <a:ext cx="1874401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sp>
        <p:nvSpPr>
          <p:cNvPr id="4" name="Text 1"/>
          <p:cNvSpPr/>
          <p:nvPr/>
        </p:nvSpPr>
        <p:spPr>
          <a:xfrm>
            <a:off x="6467713" y="2147173"/>
            <a:ext cx="158722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OVERVIEW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324124" y="262092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Foundation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6324124" y="3803571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3,900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6324124" y="489251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324124" y="5388054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Transactions analyzed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913376" y="3803571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18</a:t>
            </a:r>
            <a:endParaRPr lang="en-US" sz="6200" dirty="0"/>
          </a:p>
        </p:txBody>
      </p:sp>
      <p:sp>
        <p:nvSpPr>
          <p:cNvPr id="10" name="Text 7"/>
          <p:cNvSpPr/>
          <p:nvPr/>
        </p:nvSpPr>
        <p:spPr>
          <a:xfrm>
            <a:off x="8913376" y="489251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913376" y="5388054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Features per transaction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1502628" y="3803571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37</a:t>
            </a:r>
            <a:endParaRPr lang="en-US" sz="6200" dirty="0"/>
          </a:p>
        </p:txBody>
      </p:sp>
      <p:sp>
        <p:nvSpPr>
          <p:cNvPr id="13" name="Text 10"/>
          <p:cNvSpPr/>
          <p:nvPr/>
        </p:nvSpPr>
        <p:spPr>
          <a:xfrm>
            <a:off x="11502628" y="489251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502628" y="5388054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 review ratings only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3279"/>
            <a:ext cx="66538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 Journey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805470"/>
            <a:ext cx="8216265" cy="308312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4508" y="3590797"/>
            <a:ext cx="424404" cy="4244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6391" y="5034964"/>
            <a:ext cx="1239260" cy="449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Connect to MySQL</a:t>
            </a:r>
            <a:endParaRPr lang="en-US" sz="14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0792" y="3591592"/>
            <a:ext cx="424404" cy="42440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14584" y="5034964"/>
            <a:ext cx="1239260" cy="449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Engineer Features</a:t>
            </a:r>
            <a:endParaRPr lang="en-US" sz="14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7473" y="3591592"/>
            <a:ext cx="424404" cy="42440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361265" y="5034964"/>
            <a:ext cx="1239260" cy="449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Handle Missing</a:t>
            </a:r>
            <a:endParaRPr lang="en-US" sz="14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4154" y="3591592"/>
            <a:ext cx="424404" cy="42440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807947" y="5034964"/>
            <a:ext cx="1239259" cy="449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Explore Structure</a:t>
            </a:r>
            <a:endParaRPr lang="en-US" sz="140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32347" y="3591592"/>
            <a:ext cx="424404" cy="424404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220675" y="5147166"/>
            <a:ext cx="1239260" cy="224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Load Data</a:t>
            </a:r>
            <a:endParaRPr lang="en-US" sz="1400" dirty="0"/>
          </a:p>
        </p:txBody>
      </p:sp>
      <p:sp>
        <p:nvSpPr>
          <p:cNvPr id="14" name="Text 6"/>
          <p:cNvSpPr/>
          <p:nvPr/>
        </p:nvSpPr>
        <p:spPr>
          <a:xfrm>
            <a:off x="837724" y="6157793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Systematic approach to ensure data quality and consistency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9645491" y="29622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Transformations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645491" y="3553539"/>
            <a:ext cx="4154686" cy="293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missing ratings using category medians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 groups for segmentation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Standardized column naming conventions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Removed redundant promo code field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13196"/>
            <a:ext cx="73296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Insights by Gender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776186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51104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Higher total revenue contribution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776186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511040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purchasing power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85730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Shipping &amp; Subscription Analysis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998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589377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 shipping users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spend more per transaction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4570809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Subscribers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generate higher average spend and total revenue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645491" y="5552242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Opportunity: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Promote express shipping and subscription benefits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400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Top-Rated Products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22865"/>
            <a:ext cx="2388870" cy="23888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610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Blouse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106478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customer ratings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2922865"/>
            <a:ext cx="2388870" cy="23888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5610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Jewelry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6106478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Premium satisfaction scores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2922865"/>
            <a:ext cx="2388870" cy="23888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5610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6106478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positive reviews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2831" y="759976"/>
            <a:ext cx="2218968" cy="383381"/>
          </a:xfrm>
          <a:prstGeom prst="roundRect">
            <a:avLst>
              <a:gd name="adj" fmla="val 6644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870109" y="823555"/>
            <a:ext cx="1964412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SEGMENTATION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42831" y="1218605"/>
            <a:ext cx="7718941" cy="624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Customer Loyalty</a:t>
            </a:r>
            <a:endParaRPr lang="en-US" sz="3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831" y="2427922"/>
            <a:ext cx="8362831" cy="473892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9630966" y="2336840"/>
            <a:ext cx="4264104" cy="1244918"/>
          </a:xfrm>
          <a:prstGeom prst="roundRect">
            <a:avLst>
              <a:gd name="adj" fmla="val 255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9843135" y="2549009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 Customers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843135" y="3049191"/>
            <a:ext cx="383976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First-time buyers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9630966" y="3769876"/>
            <a:ext cx="4264104" cy="1244918"/>
          </a:xfrm>
          <a:prstGeom prst="roundRect">
            <a:avLst>
              <a:gd name="adj" fmla="val 2558"/>
            </a:avLst>
          </a:prstGeom>
          <a:solidFill>
            <a:srgbClr val="F3E7D4"/>
          </a:solidFill>
          <a:ln/>
        </p:spPr>
      </p:sp>
      <p:sp>
        <p:nvSpPr>
          <p:cNvPr id="10" name="Text 7"/>
          <p:cNvSpPr/>
          <p:nvPr/>
        </p:nvSpPr>
        <p:spPr>
          <a:xfrm>
            <a:off x="9843135" y="3982045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9843135" y="4482227"/>
            <a:ext cx="383976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2-5 purchases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630966" y="5202912"/>
            <a:ext cx="4264104" cy="1244918"/>
          </a:xfrm>
          <a:prstGeom prst="roundRect">
            <a:avLst>
              <a:gd name="adj" fmla="val 255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9843135" y="5415082"/>
            <a:ext cx="2497098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9843135" y="5915263"/>
            <a:ext cx="383976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6+ purchases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630966" y="6659523"/>
            <a:ext cx="426410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Repeat buyers with 5+ purchases show </a:t>
            </a:r>
            <a:pPr algn="l" indent="0" marL="0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higher subscription rates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59239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Age Group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3189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 Group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780949"/>
            <a:ext cx="41546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31-45 age group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drives highest revenue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4379357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adults (18-30) show strong purchasing activity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645491" y="5360789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marketing efforts toward high-value segments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566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 BI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1959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visualization bringing all insights together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4071818"/>
            <a:ext cx="3614618" cy="1801177"/>
          </a:xfrm>
          <a:prstGeom prst="roundRect">
            <a:avLst>
              <a:gd name="adj" fmla="val 1994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07519" y="4341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07519" y="4837152"/>
            <a:ext cx="30750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Dynamic filtering and exploration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4071818"/>
            <a:ext cx="3614618" cy="1801177"/>
          </a:xfrm>
          <a:prstGeom prst="roundRect">
            <a:avLst>
              <a:gd name="adj" fmla="val 1994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61453" y="4341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 Storytelling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61453" y="4837152"/>
            <a:ext cx="30750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Clear, actionable metrics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2026-02-13T10:47:06Z</dcterms:created>
  <dcterms:modified xsi:type="dcterms:W3CDTF">2026-02-13T10:47:06Z</dcterms:modified>
</cp:coreProperties>
</file>